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57" r:id="rId3"/>
    <p:sldId id="258" r:id="rId4"/>
    <p:sldId id="260" r:id="rId5"/>
    <p:sldId id="259" r:id="rId6"/>
    <p:sldId id="263" r:id="rId7"/>
    <p:sldId id="262" r:id="rId8"/>
    <p:sldId id="261"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2625787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5B45AB-C392-4975-B92A-6BF9CEB81D9F}" type="datetimeFigureOut">
              <a:rPr lang="en-IN" smtClean="0"/>
              <a:t>09-02-2021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227149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395853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26410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1939345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521317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2406148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1451392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33536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313156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228815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5B45AB-C392-4975-B92A-6BF9CEB81D9F}" type="datetimeFigureOut">
              <a:rPr lang="en-IN" smtClean="0"/>
              <a:t>09-02-2021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366849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5B45AB-C392-4975-B92A-6BF9CEB81D9F}" type="datetimeFigureOut">
              <a:rPr lang="en-IN" smtClean="0"/>
              <a:t>09-02-2021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155768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161091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183358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65B45AB-C392-4975-B92A-6BF9CEB81D9F}" type="datetimeFigureOut">
              <a:rPr lang="en-IN" smtClean="0"/>
              <a:t>09-02-2021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59082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5B45AB-C392-4975-B92A-6BF9CEB81D9F}" type="datetimeFigureOut">
              <a:rPr lang="en-IN" smtClean="0"/>
              <a:t>09-02-2021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8E1E81-F5FD-4F37-A8F1-D3F2538C2C05}" type="slidenum">
              <a:rPr lang="en-IN" smtClean="0"/>
              <a:t>‹#›</a:t>
            </a:fld>
            <a:endParaRPr lang="en-IN"/>
          </a:p>
        </p:txBody>
      </p:sp>
    </p:spTree>
    <p:extLst>
      <p:ext uri="{BB962C8B-B14F-4D97-AF65-F5344CB8AC3E}">
        <p14:creationId xmlns:p14="http://schemas.microsoft.com/office/powerpoint/2010/main" val="2297729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5B45AB-C392-4975-B92A-6BF9CEB81D9F}" type="datetimeFigureOut">
              <a:rPr lang="en-IN" smtClean="0"/>
              <a:t>09-02-2021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8E1E81-F5FD-4F37-A8F1-D3F2538C2C05}" type="slidenum">
              <a:rPr lang="en-IN" smtClean="0"/>
              <a:t>‹#›</a:t>
            </a:fld>
            <a:endParaRPr lang="en-IN"/>
          </a:p>
        </p:txBody>
      </p:sp>
    </p:spTree>
    <p:extLst>
      <p:ext uri="{BB962C8B-B14F-4D97-AF65-F5344CB8AC3E}">
        <p14:creationId xmlns:p14="http://schemas.microsoft.com/office/powerpoint/2010/main" val="1753238624"/>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omputer_program" TargetMode="External"/><Relationship Id="rId7" Type="http://schemas.openxmlformats.org/officeDocument/2006/relationships/hyperlink" Target="https://en.wikipedia.org/wiki/Video_game_developer" TargetMode="External"/><Relationship Id="rId2" Type="http://schemas.openxmlformats.org/officeDocument/2006/relationships/hyperlink" Target="https://en.wikipedia.org/wiki/3D_modeling" TargetMode="External"/><Relationship Id="rId1" Type="http://schemas.openxmlformats.org/officeDocument/2006/relationships/slideLayout" Target="../slideLayouts/slideLayout2.xml"/><Relationship Id="rId6" Type="http://schemas.openxmlformats.org/officeDocument/2006/relationships/hyperlink" Target="https://en.wikipedia.org/wiki/Mechanical_engineering" TargetMode="External"/><Relationship Id="rId5" Type="http://schemas.openxmlformats.org/officeDocument/2006/relationships/hyperlink" Target="https://en.wikipedia.org/wiki/Civil_engineer" TargetMode="External"/><Relationship Id="rId4" Type="http://schemas.openxmlformats.org/officeDocument/2006/relationships/hyperlink" Target="https://en.wikipedia.org/wiki/Archit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Revit" TargetMode="External"/><Relationship Id="rId2" Type="http://schemas.openxmlformats.org/officeDocument/2006/relationships/hyperlink" Target="https://en.wikipedia.org/wiki/AutoCAD"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https://en.wikipedia.org/wiki/ArchiCA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7BC0-D21B-4855-939F-5D36ECEA8DA5}"/>
              </a:ext>
            </a:extLst>
          </p:cNvPr>
          <p:cNvSpPr>
            <a:spLocks noGrp="1"/>
          </p:cNvSpPr>
          <p:nvPr>
            <p:ph type="ctrTitle"/>
          </p:nvPr>
        </p:nvSpPr>
        <p:spPr>
          <a:xfrm>
            <a:off x="229298" y="721453"/>
            <a:ext cx="11051028" cy="4816679"/>
          </a:xfrm>
        </p:spPr>
        <p:txBody>
          <a:bodyPr/>
          <a:lstStyle/>
          <a:p>
            <a:r>
              <a:rPr lang="en-IN" sz="8000" dirty="0">
                <a:latin typeface="Algerian" panose="04020705040A02060702" pitchFamily="82" charset="0"/>
              </a:rPr>
              <a:t>DESIGN OF </a:t>
            </a:r>
            <a:br>
              <a:rPr lang="en-IN" sz="8000" dirty="0">
                <a:latin typeface="Algerian" panose="04020705040A02060702" pitchFamily="82" charset="0"/>
              </a:rPr>
            </a:br>
            <a:r>
              <a:rPr lang="en-IN" sz="8000" dirty="0">
                <a:latin typeface="Algerian" panose="04020705040A02060702" pitchFamily="82" charset="0"/>
              </a:rPr>
              <a:t>AUGMENTED </a:t>
            </a:r>
            <a:br>
              <a:rPr lang="en-IN" sz="8000" dirty="0">
                <a:latin typeface="Algerian" panose="04020705040A02060702" pitchFamily="82" charset="0"/>
              </a:rPr>
            </a:br>
            <a:r>
              <a:rPr lang="en-IN" sz="8000" dirty="0">
                <a:latin typeface="Algerian" panose="04020705040A02060702" pitchFamily="82" charset="0"/>
              </a:rPr>
              <a:t>REALITY AND </a:t>
            </a:r>
            <a:br>
              <a:rPr lang="en-IN" sz="8000" dirty="0">
                <a:latin typeface="Algerian" panose="04020705040A02060702" pitchFamily="82" charset="0"/>
              </a:rPr>
            </a:br>
            <a:r>
              <a:rPr lang="en-IN" sz="8000" dirty="0">
                <a:latin typeface="Algerian" panose="04020705040A02060702" pitchFamily="82" charset="0"/>
              </a:rPr>
              <a:t>VIRTUAL REALITY</a:t>
            </a:r>
          </a:p>
        </p:txBody>
      </p:sp>
      <p:sp>
        <p:nvSpPr>
          <p:cNvPr id="3" name="Subtitle 2">
            <a:extLst>
              <a:ext uri="{FF2B5EF4-FFF2-40B4-BE49-F238E27FC236}">
                <a16:creationId xmlns:a16="http://schemas.microsoft.com/office/drawing/2014/main" id="{18E0D7B1-6BED-4499-BE7A-55A618370802}"/>
              </a:ext>
            </a:extLst>
          </p:cNvPr>
          <p:cNvSpPr>
            <a:spLocks noGrp="1"/>
          </p:cNvSpPr>
          <p:nvPr>
            <p:ph type="subTitle" idx="1"/>
          </p:nvPr>
        </p:nvSpPr>
        <p:spPr>
          <a:xfrm>
            <a:off x="3705208" y="5705837"/>
            <a:ext cx="8825658" cy="861420"/>
          </a:xfrm>
        </p:spPr>
        <p:txBody>
          <a:bodyPr>
            <a:noAutofit/>
          </a:bodyPr>
          <a:lstStyle/>
          <a:p>
            <a:r>
              <a:rPr lang="en-IN" sz="2800" dirty="0">
                <a:latin typeface="Algerian" panose="04020705040A02060702" pitchFamily="82" charset="0"/>
              </a:rPr>
              <a:t>- ROHAN N KALPAVRUKSHA</a:t>
            </a:r>
          </a:p>
          <a:p>
            <a:r>
              <a:rPr lang="en-IN" sz="2800" dirty="0">
                <a:latin typeface="Algerian" panose="04020705040A02060702" pitchFamily="82" charset="0"/>
              </a:rPr>
              <a:t>  ROSHAN N KALPAVRUKSHA</a:t>
            </a:r>
          </a:p>
        </p:txBody>
      </p:sp>
    </p:spTree>
    <p:extLst>
      <p:ext uri="{BB962C8B-B14F-4D97-AF65-F5344CB8AC3E}">
        <p14:creationId xmlns:p14="http://schemas.microsoft.com/office/powerpoint/2010/main" val="331947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5068-39F1-4CAF-B82D-514FF83FBBCD}"/>
              </a:ext>
            </a:extLst>
          </p:cNvPr>
          <p:cNvSpPr>
            <a:spLocks noGrp="1"/>
          </p:cNvSpPr>
          <p:nvPr>
            <p:ph type="title"/>
          </p:nvPr>
        </p:nvSpPr>
        <p:spPr>
          <a:xfrm>
            <a:off x="84049" y="712776"/>
            <a:ext cx="9404723" cy="1400530"/>
          </a:xfrm>
        </p:spPr>
        <p:txBody>
          <a:bodyPr/>
          <a:lstStyle/>
          <a:p>
            <a:r>
              <a:rPr lang="en-IN" sz="6000" u="sng" dirty="0">
                <a:latin typeface="Algerian" panose="04020705040A02060702" pitchFamily="82" charset="0"/>
              </a:rPr>
              <a:t>SKETCH UP</a:t>
            </a:r>
          </a:p>
        </p:txBody>
      </p:sp>
      <p:sp>
        <p:nvSpPr>
          <p:cNvPr id="3" name="Content Placeholder 2">
            <a:extLst>
              <a:ext uri="{FF2B5EF4-FFF2-40B4-BE49-F238E27FC236}">
                <a16:creationId xmlns:a16="http://schemas.microsoft.com/office/drawing/2014/main" id="{8BD5E398-0165-4FC8-A9B3-90C1C8D0EA0F}"/>
              </a:ext>
            </a:extLst>
          </p:cNvPr>
          <p:cNvSpPr>
            <a:spLocks noGrp="1"/>
          </p:cNvSpPr>
          <p:nvPr>
            <p:ph idx="1"/>
          </p:nvPr>
        </p:nvSpPr>
        <p:spPr>
          <a:xfrm>
            <a:off x="84050" y="1711354"/>
            <a:ext cx="7885491" cy="5058562"/>
          </a:xfrm>
        </p:spPr>
        <p:txBody>
          <a:bodyPr>
            <a:noAutofit/>
          </a:bodyPr>
          <a:lstStyle/>
          <a:p>
            <a:pPr algn="just"/>
            <a:r>
              <a:rPr lang="en-US" i="0" dirty="0">
                <a:effectLst/>
                <a:latin typeface="Times New Roman" panose="02020603050405020304" pitchFamily="18" charset="0"/>
                <a:cs typeface="Times New Roman" panose="02020603050405020304" pitchFamily="18" charset="0"/>
              </a:rPr>
              <a:t>SketchUp is a </a:t>
            </a:r>
            <a:r>
              <a:rPr lang="en-US" i="0" strike="noStrike" dirty="0">
                <a:effectLst/>
                <a:latin typeface="Times New Roman" panose="02020603050405020304" pitchFamily="18" charset="0"/>
                <a:cs typeface="Times New Roman" panose="02020603050405020304" pitchFamily="18" charset="0"/>
                <a:hlinkClick r:id="rId2" tooltip="3D modeling">
                  <a:extLst>
                    <a:ext uri="{A12FA001-AC4F-418D-AE19-62706E023703}">
                      <ahyp:hlinkClr xmlns:ahyp="http://schemas.microsoft.com/office/drawing/2018/hyperlinkcolor" val="tx"/>
                    </a:ext>
                  </a:extLst>
                </a:hlinkClick>
              </a:rPr>
              <a:t>3D modeling</a:t>
            </a:r>
            <a:r>
              <a:rPr lang="en-US" i="0" dirty="0">
                <a:effectLst/>
                <a:latin typeface="Times New Roman" panose="02020603050405020304" pitchFamily="18" charset="0"/>
                <a:cs typeface="Times New Roman" panose="02020603050405020304" pitchFamily="18" charset="0"/>
              </a:rPr>
              <a:t> </a:t>
            </a:r>
            <a:r>
              <a:rPr lang="en-US" i="0" strike="noStrike" dirty="0">
                <a:effectLst/>
                <a:latin typeface="Times New Roman" panose="02020603050405020304" pitchFamily="18" charset="0"/>
                <a:cs typeface="Times New Roman" panose="02020603050405020304" pitchFamily="18" charset="0"/>
                <a:hlinkClick r:id="rId3" tooltip="Computer program">
                  <a:extLst>
                    <a:ext uri="{A12FA001-AC4F-418D-AE19-62706E023703}">
                      <ahyp:hlinkClr xmlns:ahyp="http://schemas.microsoft.com/office/drawing/2018/hyperlinkcolor" val="tx"/>
                    </a:ext>
                  </a:extLst>
                </a:hlinkClick>
              </a:rPr>
              <a:t>computer program</a:t>
            </a:r>
            <a:r>
              <a:rPr lang="en-US" i="0" dirty="0">
                <a:effectLst/>
                <a:latin typeface="Times New Roman" panose="02020603050405020304" pitchFamily="18" charset="0"/>
                <a:cs typeface="Times New Roman" panose="02020603050405020304" pitchFamily="18" charset="0"/>
              </a:rPr>
              <a:t> for a wide range of drawing applications such as </a:t>
            </a:r>
            <a:r>
              <a:rPr lang="en-US" i="0" strike="noStrike" dirty="0">
                <a:effectLst/>
                <a:latin typeface="Times New Roman" panose="02020603050405020304" pitchFamily="18" charset="0"/>
                <a:cs typeface="Times New Roman" panose="02020603050405020304" pitchFamily="18" charset="0"/>
                <a:hlinkClick r:id="rId4" tooltip="Architect">
                  <a:extLst>
                    <a:ext uri="{A12FA001-AC4F-418D-AE19-62706E023703}">
                      <ahyp:hlinkClr xmlns:ahyp="http://schemas.microsoft.com/office/drawing/2018/hyperlinkcolor" val="tx"/>
                    </a:ext>
                  </a:extLst>
                </a:hlinkClick>
              </a:rPr>
              <a:t>architectural</a:t>
            </a:r>
            <a:r>
              <a:rPr lang="en-US" i="0" dirty="0">
                <a:effectLst/>
                <a:latin typeface="Times New Roman" panose="02020603050405020304" pitchFamily="18" charset="0"/>
                <a:cs typeface="Times New Roman" panose="02020603050405020304" pitchFamily="18" charset="0"/>
              </a:rPr>
              <a:t>, interior design, landscape architecture, </a:t>
            </a:r>
            <a:r>
              <a:rPr lang="en-US" i="0" strike="noStrike" dirty="0">
                <a:effectLst/>
                <a:latin typeface="Times New Roman" panose="02020603050405020304" pitchFamily="18" charset="0"/>
                <a:cs typeface="Times New Roman" panose="02020603050405020304" pitchFamily="18" charset="0"/>
                <a:hlinkClick r:id="rId5" tooltip="Civil engineer">
                  <a:extLst>
                    <a:ext uri="{A12FA001-AC4F-418D-AE19-62706E023703}">
                      <ahyp:hlinkClr xmlns:ahyp="http://schemas.microsoft.com/office/drawing/2018/hyperlinkcolor" val="tx"/>
                    </a:ext>
                  </a:extLst>
                </a:hlinkClick>
              </a:rPr>
              <a:t>civil</a:t>
            </a:r>
            <a:r>
              <a:rPr lang="en-US" i="0" dirty="0">
                <a:effectLst/>
                <a:latin typeface="Times New Roman" panose="02020603050405020304" pitchFamily="18" charset="0"/>
                <a:cs typeface="Times New Roman" panose="02020603050405020304" pitchFamily="18" charset="0"/>
              </a:rPr>
              <a:t> and </a:t>
            </a:r>
            <a:r>
              <a:rPr lang="en-US" i="0" strike="noStrike" dirty="0">
                <a:effectLst/>
                <a:latin typeface="Times New Roman" panose="02020603050405020304" pitchFamily="18" charset="0"/>
                <a:cs typeface="Times New Roman" panose="02020603050405020304" pitchFamily="18" charset="0"/>
                <a:hlinkClick r:id="rId6" tooltip="Mechanical engineering">
                  <a:extLst>
                    <a:ext uri="{A12FA001-AC4F-418D-AE19-62706E023703}">
                      <ahyp:hlinkClr xmlns:ahyp="http://schemas.microsoft.com/office/drawing/2018/hyperlinkcolor" val="tx"/>
                    </a:ext>
                  </a:extLst>
                </a:hlinkClick>
              </a:rPr>
              <a:t>mechanical engineering</a:t>
            </a:r>
            <a:r>
              <a:rPr lang="en-US" i="0" dirty="0">
                <a:effectLst/>
                <a:latin typeface="Times New Roman" panose="02020603050405020304" pitchFamily="18" charset="0"/>
                <a:cs typeface="Times New Roman" panose="02020603050405020304" pitchFamily="18" charset="0"/>
              </a:rPr>
              <a:t>, film &amp; </a:t>
            </a:r>
            <a:r>
              <a:rPr lang="en-US" i="0" strike="noStrike" dirty="0">
                <a:effectLst/>
                <a:latin typeface="Times New Roman" panose="02020603050405020304" pitchFamily="18" charset="0"/>
                <a:cs typeface="Times New Roman" panose="02020603050405020304" pitchFamily="18" charset="0"/>
                <a:hlinkClick r:id="rId7" tooltip="Video game developer">
                  <a:extLst>
                    <a:ext uri="{A12FA001-AC4F-418D-AE19-62706E023703}">
                      <ahyp:hlinkClr xmlns:ahyp="http://schemas.microsoft.com/office/drawing/2018/hyperlinkcolor" val="tx"/>
                    </a:ext>
                  </a:extLst>
                </a:hlinkClick>
              </a:rPr>
              <a:t>video game</a:t>
            </a:r>
            <a:r>
              <a:rPr lang="en-US" i="0" dirty="0">
                <a:effectLst/>
                <a:latin typeface="Times New Roman" panose="02020603050405020304" pitchFamily="18" charset="0"/>
                <a:cs typeface="Times New Roman" panose="02020603050405020304" pitchFamily="18" charset="0"/>
              </a:rPr>
              <a:t> design.</a:t>
            </a:r>
          </a:p>
          <a:p>
            <a:pPr algn="just"/>
            <a:r>
              <a:rPr lang="en-US" i="0" dirty="0">
                <a:effectLst/>
                <a:latin typeface="Times New Roman" panose="02020603050405020304" pitchFamily="18" charset="0"/>
                <a:cs typeface="Times New Roman" panose="02020603050405020304" pitchFamily="18" charset="0"/>
              </a:rPr>
              <a:t>Sketchup (formerly Google Sketchup) is 3D modeling software that’s easy to use and has an extensive database of user-created models available for download. You can use it to sketch (or import) models to assist with all kinds of projects—furniture building, video game creation, 3D printing, interior design, and whatever else you can think of.</a:t>
            </a:r>
            <a:endParaRPr lang="en-US" dirty="0">
              <a:latin typeface="Times New Roman" panose="02020603050405020304" pitchFamily="18" charset="0"/>
              <a:cs typeface="Times New Roman" panose="02020603050405020304" pitchFamily="18" charset="0"/>
            </a:endParaRPr>
          </a:p>
          <a:p>
            <a:pPr algn="just"/>
            <a:r>
              <a:rPr lang="en-US" i="0" dirty="0">
                <a:effectLst/>
                <a:latin typeface="Times New Roman" panose="02020603050405020304" pitchFamily="18" charset="0"/>
                <a:cs typeface="Times New Roman" panose="02020603050405020304" pitchFamily="18" charset="0"/>
              </a:rPr>
              <a:t>SketchUp is an intuitive 3D modeling application that lets you create and edit 2D and 3D models with a patented “Push and Pull” method. The Push and Pull tool allows designers to extrude any flat surface into 3D shapes. All you have to do is click an object and then start pulling it until you like what you see</a:t>
            </a:r>
            <a:r>
              <a:rPr lang="en-US" b="1" i="0" dirty="0">
                <a:effectLst/>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41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DB27-F1DF-413A-B0D9-CCBF6EB00429}"/>
              </a:ext>
            </a:extLst>
          </p:cNvPr>
          <p:cNvSpPr>
            <a:spLocks noGrp="1"/>
          </p:cNvSpPr>
          <p:nvPr>
            <p:ph type="title"/>
          </p:nvPr>
        </p:nvSpPr>
        <p:spPr>
          <a:xfrm>
            <a:off x="159550" y="956057"/>
            <a:ext cx="9404723" cy="1400530"/>
          </a:xfrm>
        </p:spPr>
        <p:txBody>
          <a:bodyPr/>
          <a:lstStyle/>
          <a:p>
            <a:r>
              <a:rPr lang="en-IN" sz="5400" u="sng" dirty="0">
                <a:latin typeface="Algerian" panose="04020705040A02060702" pitchFamily="82" charset="0"/>
              </a:rPr>
              <a:t>SKETCH UP</a:t>
            </a:r>
            <a:endParaRPr lang="en-IN" sz="5400" dirty="0"/>
          </a:p>
        </p:txBody>
      </p:sp>
      <p:sp>
        <p:nvSpPr>
          <p:cNvPr id="6" name="Content Placeholder 5">
            <a:extLst>
              <a:ext uri="{FF2B5EF4-FFF2-40B4-BE49-F238E27FC236}">
                <a16:creationId xmlns:a16="http://schemas.microsoft.com/office/drawing/2014/main" id="{A9AA8ED3-76B7-446C-93C3-201328D9388C}"/>
              </a:ext>
            </a:extLst>
          </p:cNvPr>
          <p:cNvSpPr>
            <a:spLocks noGrp="1"/>
          </p:cNvSpPr>
          <p:nvPr>
            <p:ph idx="1"/>
          </p:nvPr>
        </p:nvSpPr>
        <p:spPr>
          <a:xfrm>
            <a:off x="72368" y="2153896"/>
            <a:ext cx="9155521" cy="2196517"/>
          </a:xfrm>
        </p:spPr>
        <p:txBody>
          <a:bodyPr/>
          <a:lstStyle/>
          <a:p>
            <a:r>
              <a:rPr lang="en-IN" dirty="0">
                <a:latin typeface="Times New Roman" panose="02020603050405020304" pitchFamily="18" charset="0"/>
                <a:cs typeface="Times New Roman" panose="02020603050405020304" pitchFamily="18" charset="0"/>
              </a:rPr>
              <a:t>WILL HELP US BUILD STRUCTURES /ENVIRONMENTS USING VARIOUS TOOLS.</a:t>
            </a:r>
          </a:p>
          <a:p>
            <a:endParaRPr lang="en-IN" dirty="0">
              <a:latin typeface="Times New Roman" panose="02020603050405020304" pitchFamily="18" charset="0"/>
              <a:cs typeface="Times New Roman" panose="02020603050405020304" pitchFamily="18" charset="0"/>
            </a:endParaRPr>
          </a:p>
        </p:txBody>
      </p:sp>
      <p:pic>
        <p:nvPicPr>
          <p:cNvPr id="1026" name="Picture 2" descr="Image result for Sketchup PICS">
            <a:extLst>
              <a:ext uri="{FF2B5EF4-FFF2-40B4-BE49-F238E27FC236}">
                <a16:creationId xmlns:a16="http://schemas.microsoft.com/office/drawing/2014/main" id="{9EB71BB9-F702-4404-A340-7D9048EB4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50" y="3051086"/>
            <a:ext cx="4899011" cy="3672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 name="Picture 2" descr="Image result for Sketchup PICS">
            <a:extLst>
              <a:ext uri="{FF2B5EF4-FFF2-40B4-BE49-F238E27FC236}">
                <a16:creationId xmlns:a16="http://schemas.microsoft.com/office/drawing/2014/main" id="{31057296-7577-4AE1-AA03-C0C52871E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743" y="2940776"/>
            <a:ext cx="4535152" cy="3783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39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E4EB-40EB-4AF7-8521-CE81B73EFFE4}"/>
              </a:ext>
            </a:extLst>
          </p:cNvPr>
          <p:cNvSpPr>
            <a:spLocks noGrp="1"/>
          </p:cNvSpPr>
          <p:nvPr>
            <p:ph type="title"/>
          </p:nvPr>
        </p:nvSpPr>
        <p:spPr>
          <a:xfrm>
            <a:off x="0" y="947668"/>
            <a:ext cx="9404723" cy="1400530"/>
          </a:xfrm>
        </p:spPr>
        <p:txBody>
          <a:bodyPr/>
          <a:lstStyle/>
          <a:p>
            <a:r>
              <a:rPr lang="en-IN" sz="4400" u="sng" dirty="0">
                <a:latin typeface="Algerian" panose="04020705040A02060702" pitchFamily="82" charset="0"/>
              </a:rPr>
              <a:t>FUNCTIONS OF SKETCHUP</a:t>
            </a:r>
            <a:endParaRPr lang="en-IN" sz="4400" dirty="0"/>
          </a:p>
        </p:txBody>
      </p:sp>
      <p:sp>
        <p:nvSpPr>
          <p:cNvPr id="3" name="Content Placeholder 2">
            <a:extLst>
              <a:ext uri="{FF2B5EF4-FFF2-40B4-BE49-F238E27FC236}">
                <a16:creationId xmlns:a16="http://schemas.microsoft.com/office/drawing/2014/main" id="{E4176CBF-A338-48DD-A3FC-2636265D40F9}"/>
              </a:ext>
            </a:extLst>
          </p:cNvPr>
          <p:cNvSpPr>
            <a:spLocks noGrp="1"/>
          </p:cNvSpPr>
          <p:nvPr>
            <p:ph idx="1"/>
          </p:nvPr>
        </p:nvSpPr>
        <p:spPr>
          <a:xfrm>
            <a:off x="268448" y="2052918"/>
            <a:ext cx="9781405" cy="4195481"/>
          </a:xfrm>
        </p:spPr>
        <p:txBody>
          <a:bodyPr>
            <a:normAutofit/>
          </a:bodyPr>
          <a:lstStyle/>
          <a:p>
            <a:r>
              <a:rPr lang="en-IN" sz="2400" dirty="0">
                <a:latin typeface="Times New Roman" panose="02020603050405020304" pitchFamily="18" charset="0"/>
                <a:cs typeface="Times New Roman" panose="02020603050405020304" pitchFamily="18" charset="0"/>
              </a:rPr>
              <a:t>PUSH </a:t>
            </a:r>
          </a:p>
          <a:p>
            <a:r>
              <a:rPr lang="en-IN" sz="2400" dirty="0">
                <a:latin typeface="Times New Roman" panose="02020603050405020304" pitchFamily="18" charset="0"/>
                <a:cs typeface="Times New Roman" panose="02020603050405020304" pitchFamily="18" charset="0"/>
              </a:rPr>
              <a:t>PULL </a:t>
            </a:r>
          </a:p>
          <a:p>
            <a:r>
              <a:rPr lang="en-IN" sz="2400" dirty="0">
                <a:latin typeface="Times New Roman" panose="02020603050405020304" pitchFamily="18" charset="0"/>
                <a:cs typeface="Times New Roman" panose="02020603050405020304" pitchFamily="18" charset="0"/>
              </a:rPr>
              <a:t>CUTTING HOLES</a:t>
            </a:r>
          </a:p>
          <a:p>
            <a:r>
              <a:rPr lang="en-IN" sz="2400" dirty="0">
                <a:latin typeface="Times New Roman" panose="02020603050405020304" pitchFamily="18" charset="0"/>
                <a:cs typeface="Times New Roman" panose="02020603050405020304" pitchFamily="18" charset="0"/>
              </a:rPr>
              <a:t>INTERFERNCING</a:t>
            </a:r>
          </a:p>
          <a:p>
            <a:r>
              <a:rPr lang="en-IN" sz="2400" dirty="0">
                <a:latin typeface="Times New Roman" panose="02020603050405020304" pitchFamily="18" charset="0"/>
                <a:cs typeface="Times New Roman" panose="02020603050405020304" pitchFamily="18" charset="0"/>
              </a:rPr>
              <a:t>REMOVING GEOMTRY</a:t>
            </a:r>
          </a:p>
          <a:p>
            <a:r>
              <a:rPr lang="en-IN" sz="2400" dirty="0">
                <a:latin typeface="Times New Roman" panose="02020603050405020304" pitchFamily="18" charset="0"/>
                <a:cs typeface="Times New Roman" panose="02020603050405020304" pitchFamily="18" charset="0"/>
              </a:rPr>
              <a:t>CHANGE FACE MODE</a:t>
            </a:r>
          </a:p>
          <a:p>
            <a:r>
              <a:rPr lang="en-IN" sz="2400" dirty="0">
                <a:latin typeface="Times New Roman" panose="02020603050405020304" pitchFamily="18" charset="0"/>
                <a:cs typeface="Times New Roman" panose="02020603050405020304" pitchFamily="18" charset="0"/>
              </a:rPr>
              <a:t>INTERSECT MODELS</a:t>
            </a:r>
          </a:p>
          <a:p>
            <a:r>
              <a:rPr lang="en-IN" sz="2400" dirty="0">
                <a:latin typeface="Times New Roman" panose="02020603050405020304" pitchFamily="18" charset="0"/>
                <a:cs typeface="Times New Roman" panose="02020603050405020304" pitchFamily="18" charset="0"/>
              </a:rPr>
              <a:t>EXTRUDE MODELS</a:t>
            </a:r>
          </a:p>
        </p:txBody>
      </p:sp>
      <p:pic>
        <p:nvPicPr>
          <p:cNvPr id="5" name="Content Placeholder 3">
            <a:extLst>
              <a:ext uri="{FF2B5EF4-FFF2-40B4-BE49-F238E27FC236}">
                <a16:creationId xmlns:a16="http://schemas.microsoft.com/office/drawing/2014/main" id="{EDB05DEF-5BAE-49B8-BE9A-925D799C7B50}"/>
              </a:ext>
            </a:extLst>
          </p:cNvPr>
          <p:cNvPicPr>
            <a:picLocks noChangeAspect="1"/>
          </p:cNvPicPr>
          <p:nvPr/>
        </p:nvPicPr>
        <p:blipFill>
          <a:blip r:embed="rId2"/>
          <a:stretch>
            <a:fillRect/>
          </a:stretch>
        </p:blipFill>
        <p:spPr>
          <a:xfrm>
            <a:off x="4269779" y="1647933"/>
            <a:ext cx="4004779" cy="5083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193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0CB3-C79C-4454-96F1-A62679C4C3E5}"/>
              </a:ext>
            </a:extLst>
          </p:cNvPr>
          <p:cNvSpPr>
            <a:spLocks noGrp="1"/>
          </p:cNvSpPr>
          <p:nvPr>
            <p:ph type="title"/>
          </p:nvPr>
        </p:nvSpPr>
        <p:spPr>
          <a:xfrm>
            <a:off x="0" y="830222"/>
            <a:ext cx="9404723" cy="1400530"/>
          </a:xfrm>
        </p:spPr>
        <p:txBody>
          <a:bodyPr/>
          <a:lstStyle/>
          <a:p>
            <a:r>
              <a:rPr lang="en-IN" sz="4400" u="sng" dirty="0">
                <a:latin typeface="Algerian" panose="04020705040A02060702" pitchFamily="82" charset="0"/>
              </a:rPr>
              <a:t>TOOLS OF SKETCHUP</a:t>
            </a:r>
          </a:p>
        </p:txBody>
      </p:sp>
      <p:sp>
        <p:nvSpPr>
          <p:cNvPr id="3" name="Content Placeholder 2">
            <a:extLst>
              <a:ext uri="{FF2B5EF4-FFF2-40B4-BE49-F238E27FC236}">
                <a16:creationId xmlns:a16="http://schemas.microsoft.com/office/drawing/2014/main" id="{FACF37D4-3DC1-450C-B714-36E9306EBFCE}"/>
              </a:ext>
            </a:extLst>
          </p:cNvPr>
          <p:cNvSpPr>
            <a:spLocks noGrp="1"/>
          </p:cNvSpPr>
          <p:nvPr>
            <p:ph idx="1"/>
          </p:nvPr>
        </p:nvSpPr>
        <p:spPr>
          <a:xfrm>
            <a:off x="234892" y="1778466"/>
            <a:ext cx="9814961" cy="4469933"/>
          </a:xfrm>
        </p:spPr>
        <p:txBody>
          <a:bodyPr>
            <a:noAutofit/>
          </a:bodyPr>
          <a:lstStyle/>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Zoom:</a:t>
            </a:r>
            <a:r>
              <a:rPr lang="en-US" b="0" i="0" dirty="0">
                <a:effectLst/>
                <a:latin typeface="Times New Roman" panose="02020603050405020304" pitchFamily="18" charset="0"/>
                <a:cs typeface="Times New Roman" panose="02020603050405020304" pitchFamily="18" charset="0"/>
              </a:rPr>
              <a:t> This tool let you get closer or farther from the object you’re modeling by </a:t>
            </a:r>
            <a:r>
              <a:rPr lang="en-US" b="1" i="0" dirty="0">
                <a:effectLst/>
                <a:latin typeface="Times New Roman" panose="02020603050405020304" pitchFamily="18" charset="0"/>
                <a:cs typeface="Times New Roman" panose="02020603050405020304" pitchFamily="18" charset="0"/>
              </a:rPr>
              <a:t>using the scroll wheel</a:t>
            </a:r>
            <a:r>
              <a:rPr lang="en-US" b="0" i="0" dirty="0">
                <a:effectLst/>
                <a:latin typeface="Times New Roman" panose="02020603050405020304" pitchFamily="18" charset="0"/>
                <a:cs typeface="Times New Roman" panose="02020603050405020304" pitchFamily="18" charset="0"/>
              </a:rPr>
              <a:t> of the mouse moving it forward or backward. The shortcut key for this tool is </a:t>
            </a:r>
            <a:r>
              <a:rPr lang="en-US" b="1" i="0" dirty="0">
                <a:effectLst/>
                <a:latin typeface="Times New Roman" panose="02020603050405020304" pitchFamily="18" charset="0"/>
                <a:cs typeface="Times New Roman" panose="02020603050405020304" pitchFamily="18" charset="0"/>
              </a:rPr>
              <a:t>“Z”</a:t>
            </a:r>
            <a:r>
              <a:rPr lang="en-US" b="0" i="0" dirty="0">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Orbit:</a:t>
            </a:r>
            <a:r>
              <a:rPr lang="en-US" b="0" i="0" dirty="0">
                <a:effectLst/>
                <a:latin typeface="Times New Roman" panose="02020603050405020304" pitchFamily="18" charset="0"/>
                <a:cs typeface="Times New Roman" panose="02020603050405020304" pitchFamily="18" charset="0"/>
              </a:rPr>
              <a:t> You can orbit the camera view by </a:t>
            </a:r>
            <a:r>
              <a:rPr lang="en-US" b="1" i="0" dirty="0">
                <a:effectLst/>
                <a:latin typeface="Times New Roman" panose="02020603050405020304" pitchFamily="18" charset="0"/>
                <a:cs typeface="Times New Roman" panose="02020603050405020304" pitchFamily="18" charset="0"/>
              </a:rPr>
              <a:t>pressing and holding the scroll wheel</a:t>
            </a:r>
            <a:r>
              <a:rPr lang="en-US" b="0" i="0" dirty="0">
                <a:effectLst/>
                <a:latin typeface="Times New Roman" panose="02020603050405020304" pitchFamily="18" charset="0"/>
                <a:cs typeface="Times New Roman" panose="02020603050405020304" pitchFamily="18" charset="0"/>
              </a:rPr>
              <a:t> of the mouse. The shortcut for this tool is </a:t>
            </a:r>
            <a:r>
              <a:rPr lang="en-US" b="1" i="0" dirty="0">
                <a:effectLst/>
                <a:latin typeface="Times New Roman" panose="02020603050405020304" pitchFamily="18" charset="0"/>
                <a:cs typeface="Times New Roman" panose="02020603050405020304" pitchFamily="18" charset="0"/>
              </a:rPr>
              <a:t>“O”</a:t>
            </a:r>
            <a:r>
              <a:rPr lang="en-US" b="0" i="0" dirty="0">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Pan:</a:t>
            </a:r>
            <a:r>
              <a:rPr lang="en-US" b="0" i="0" dirty="0">
                <a:effectLst/>
                <a:latin typeface="Times New Roman" panose="02020603050405020304" pitchFamily="18" charset="0"/>
                <a:cs typeface="Times New Roman" panose="02020603050405020304" pitchFamily="18" charset="0"/>
              </a:rPr>
              <a:t> The panning tool helps you to move without losing your previous perspective. It only provides you with a vertical and horizontal movement, and that’s very handy when you want to frame a scene. The other option is to press </a:t>
            </a:r>
            <a:r>
              <a:rPr lang="en-US" b="1" i="0" dirty="0">
                <a:effectLst/>
                <a:latin typeface="Times New Roman" panose="02020603050405020304" pitchFamily="18" charset="0"/>
                <a:cs typeface="Times New Roman" panose="02020603050405020304" pitchFamily="18" charset="0"/>
              </a:rPr>
              <a:t>“H”</a:t>
            </a:r>
            <a:r>
              <a:rPr lang="en-US" b="0" i="0" dirty="0">
                <a:effectLst/>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Line Tool</a:t>
            </a:r>
            <a:r>
              <a:rPr lang="en-US" dirty="0">
                <a:effectLst/>
                <a:latin typeface="Times New Roman" panose="02020603050405020304" pitchFamily="18" charset="0"/>
                <a:cs typeface="Times New Roman" panose="02020603050405020304" pitchFamily="18" charset="0"/>
              </a:rPr>
              <a:t>: This tool is likely used every single time you design something in SketchUp. The lines can be drawn in the X, Y and Z axis with the </a:t>
            </a:r>
            <a:r>
              <a:rPr lang="en-US" b="1" dirty="0">
                <a:effectLst/>
                <a:latin typeface="Times New Roman" panose="02020603050405020304" pitchFamily="18" charset="0"/>
                <a:cs typeface="Times New Roman" panose="02020603050405020304" pitchFamily="18" charset="0"/>
              </a:rPr>
              <a:t>left click</a:t>
            </a:r>
            <a:r>
              <a:rPr lang="en-US" dirty="0">
                <a:effectLst/>
                <a:latin typeface="Times New Roman" panose="02020603050405020304" pitchFamily="18" charset="0"/>
                <a:cs typeface="Times New Roman" panose="02020603050405020304" pitchFamily="18" charset="0"/>
              </a:rPr>
              <a:t> of the mouse. The shortcut key for this tool is “</a:t>
            </a:r>
            <a:r>
              <a:rPr lang="en-US" b="1" dirty="0">
                <a:effectLst/>
                <a:latin typeface="Times New Roman" panose="02020603050405020304" pitchFamily="18" charset="0"/>
                <a:cs typeface="Times New Roman" panose="02020603050405020304" pitchFamily="18" charset="0"/>
              </a:rPr>
              <a:t>L</a:t>
            </a:r>
            <a:r>
              <a:rPr lang="en-US" dirty="0">
                <a:effectLst/>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Arc Tool</a:t>
            </a:r>
            <a:r>
              <a:rPr lang="en-US" dirty="0">
                <a:effectLst/>
                <a:latin typeface="Times New Roman" panose="02020603050405020304" pitchFamily="18" charset="0"/>
                <a:cs typeface="Times New Roman" panose="02020603050405020304" pitchFamily="18" charset="0"/>
              </a:rPr>
              <a:t>: This works similar than the line tool, but instead of only drawing a segment from one point to another, you designate a third point to specify the arc curvature. The shortcut key for this tool is “</a:t>
            </a:r>
            <a:r>
              <a:rPr lang="en-US" b="1" dirty="0">
                <a:effectLst/>
                <a:latin typeface="Times New Roman" panose="02020603050405020304" pitchFamily="18" charset="0"/>
                <a:cs typeface="Times New Roman" panose="02020603050405020304" pitchFamily="18" charset="0"/>
              </a:rPr>
              <a:t>A</a:t>
            </a:r>
            <a:r>
              <a:rPr lang="en-US" dirty="0">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521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22BF4-3A35-4F9F-8079-BAB4948509C1}"/>
              </a:ext>
            </a:extLst>
          </p:cNvPr>
          <p:cNvSpPr>
            <a:spLocks noGrp="1"/>
          </p:cNvSpPr>
          <p:nvPr>
            <p:ph idx="1"/>
          </p:nvPr>
        </p:nvSpPr>
        <p:spPr>
          <a:xfrm>
            <a:off x="385895" y="1107346"/>
            <a:ext cx="8925886" cy="5931017"/>
          </a:xfrm>
        </p:spPr>
        <p:txBody>
          <a:bodyPr>
            <a:normAutofit fontScale="62500" lnSpcReduction="20000"/>
          </a:bodyPr>
          <a:lstStyle/>
          <a:p>
            <a:pPr>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b="1" dirty="0">
                <a:effectLst/>
                <a:latin typeface="Times New Roman" panose="02020603050405020304" pitchFamily="18" charset="0"/>
                <a:cs typeface="Times New Roman" panose="02020603050405020304" pitchFamily="18" charset="0"/>
              </a:rPr>
              <a:t>Eraser Tool:</a:t>
            </a:r>
            <a:r>
              <a:rPr lang="en-US" sz="3200" dirty="0">
                <a:effectLst/>
                <a:latin typeface="Times New Roman" panose="02020603050405020304" pitchFamily="18" charset="0"/>
                <a:cs typeface="Times New Roman" panose="02020603050405020304" pitchFamily="18" charset="0"/>
              </a:rPr>
              <a:t> It is basically used to erase the line segments you don’t need anymore. The shortcut key is “</a:t>
            </a:r>
            <a:r>
              <a:rPr lang="en-US" sz="3200" b="1" dirty="0">
                <a:effectLst/>
                <a:latin typeface="Times New Roman" panose="02020603050405020304" pitchFamily="18" charset="0"/>
                <a:cs typeface="Times New Roman" panose="02020603050405020304" pitchFamily="18" charset="0"/>
              </a:rPr>
              <a:t>E</a:t>
            </a:r>
            <a:r>
              <a:rPr lang="en-US" sz="3200" dirty="0">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3200" b="1" i="0" dirty="0">
                <a:effectLst/>
                <a:latin typeface="Times New Roman" panose="02020603050405020304" pitchFamily="18" charset="0"/>
                <a:cs typeface="Times New Roman" panose="02020603050405020304" pitchFamily="18" charset="0"/>
              </a:rPr>
              <a:t>Push Pull:</a:t>
            </a:r>
            <a:r>
              <a:rPr lang="en-US" sz="3200" b="0" i="0" dirty="0">
                <a:effectLst/>
                <a:latin typeface="Times New Roman" panose="02020603050405020304" pitchFamily="18" charset="0"/>
                <a:cs typeface="Times New Roman" panose="02020603050405020304" pitchFamily="18" charset="0"/>
              </a:rPr>
              <a:t> Without a doubt Push Pull is one of the most used tools in SketchUp. That’s because it allows you to extrude a 2D surface to convert it into a 3D shape. The easy way you can access this tool is by pressing the </a:t>
            </a:r>
            <a:r>
              <a:rPr lang="en-US" sz="3200" b="1" i="0" dirty="0">
                <a:effectLst/>
                <a:latin typeface="Times New Roman" panose="02020603050405020304" pitchFamily="18" charset="0"/>
                <a:cs typeface="Times New Roman" panose="02020603050405020304" pitchFamily="18" charset="0"/>
              </a:rPr>
              <a:t>“P”</a:t>
            </a:r>
            <a:r>
              <a:rPr lang="en-US" sz="3200" b="0" i="0" dirty="0">
                <a:effectLst/>
                <a:latin typeface="Times New Roman" panose="02020603050405020304" pitchFamily="18" charset="0"/>
                <a:cs typeface="Times New Roman" panose="02020603050405020304" pitchFamily="18" charset="0"/>
              </a:rPr>
              <a:t> button.</a:t>
            </a:r>
          </a:p>
          <a:p>
            <a:pPr algn="l">
              <a:buFont typeface="Arial" panose="020B0604020202020204" pitchFamily="34" charset="0"/>
              <a:buChar char="•"/>
            </a:pPr>
            <a:r>
              <a:rPr lang="en-US" sz="3200" b="1" i="0" dirty="0">
                <a:effectLst/>
                <a:latin typeface="Times New Roman" panose="02020603050405020304" pitchFamily="18" charset="0"/>
                <a:cs typeface="Times New Roman" panose="02020603050405020304" pitchFamily="18" charset="0"/>
              </a:rPr>
              <a:t>Scale:</a:t>
            </a:r>
            <a:r>
              <a:rPr lang="en-US" sz="3200" b="0" i="0" dirty="0">
                <a:effectLst/>
                <a:latin typeface="Times New Roman" panose="02020603050405020304" pitchFamily="18" charset="0"/>
                <a:cs typeface="Times New Roman" panose="02020603050405020304" pitchFamily="18" charset="0"/>
              </a:rPr>
              <a:t> This tool allows you to make any object selected bigger or smaller by using a bounding box with some grips. The only thing you have to do is to </a:t>
            </a:r>
            <a:r>
              <a:rPr lang="en-US" sz="3200" b="1" i="0" dirty="0">
                <a:effectLst/>
                <a:latin typeface="Times New Roman" panose="02020603050405020304" pitchFamily="18" charset="0"/>
                <a:cs typeface="Times New Roman" panose="02020603050405020304" pitchFamily="18" charset="0"/>
              </a:rPr>
              <a:t>select one grip and move the cursor</a:t>
            </a:r>
            <a:r>
              <a:rPr lang="en-US" sz="3200" b="0" i="0" dirty="0">
                <a:effectLst/>
                <a:latin typeface="Times New Roman" panose="02020603050405020304" pitchFamily="18" charset="0"/>
                <a:cs typeface="Times New Roman" panose="02020603050405020304" pitchFamily="18" charset="0"/>
              </a:rPr>
              <a:t> to scale your object. You can easily access this tool by pressing the </a:t>
            </a:r>
            <a:r>
              <a:rPr lang="en-US" sz="3200" b="1" i="0" dirty="0">
                <a:effectLst/>
                <a:latin typeface="Times New Roman" panose="02020603050405020304" pitchFamily="18" charset="0"/>
                <a:cs typeface="Times New Roman" panose="02020603050405020304" pitchFamily="18" charset="0"/>
              </a:rPr>
              <a:t>“S”</a:t>
            </a:r>
            <a:r>
              <a:rPr lang="en-US" sz="3200" b="0" i="0" dirty="0">
                <a:effectLst/>
                <a:latin typeface="Times New Roman" panose="02020603050405020304" pitchFamily="18" charset="0"/>
                <a:cs typeface="Times New Roman" panose="02020603050405020304" pitchFamily="18" charset="0"/>
              </a:rPr>
              <a:t> key.</a:t>
            </a:r>
          </a:p>
          <a:p>
            <a:pPr algn="l">
              <a:buFont typeface="Arial" panose="020B0604020202020204" pitchFamily="34" charset="0"/>
              <a:buChar char="•"/>
            </a:pPr>
            <a:r>
              <a:rPr lang="en-US" sz="3200" b="1" i="0" dirty="0">
                <a:effectLst/>
                <a:latin typeface="Times New Roman" panose="02020603050405020304" pitchFamily="18" charset="0"/>
                <a:cs typeface="Times New Roman" panose="02020603050405020304" pitchFamily="18" charset="0"/>
              </a:rPr>
              <a:t>Move:</a:t>
            </a:r>
            <a:r>
              <a:rPr lang="en-US" sz="3200" b="0" i="0" dirty="0">
                <a:effectLst/>
                <a:latin typeface="Times New Roman" panose="02020603050405020304" pitchFamily="18" charset="0"/>
                <a:cs typeface="Times New Roman" panose="02020603050405020304" pitchFamily="18" charset="0"/>
              </a:rPr>
              <a:t> To use this tool you have to press the </a:t>
            </a:r>
            <a:r>
              <a:rPr lang="en-US" sz="3200" b="1" i="0" dirty="0">
                <a:effectLst/>
                <a:latin typeface="Times New Roman" panose="02020603050405020304" pitchFamily="18" charset="0"/>
                <a:cs typeface="Times New Roman" panose="02020603050405020304" pitchFamily="18" charset="0"/>
              </a:rPr>
              <a:t>“M”</a:t>
            </a:r>
            <a:r>
              <a:rPr lang="en-US" sz="3200" b="0" i="0" dirty="0">
                <a:effectLst/>
                <a:latin typeface="Times New Roman" panose="02020603050405020304" pitchFamily="18" charset="0"/>
                <a:cs typeface="Times New Roman" panose="02020603050405020304" pitchFamily="18" charset="0"/>
              </a:rPr>
              <a:t> key and </a:t>
            </a:r>
            <a:r>
              <a:rPr lang="en-US" sz="3200" b="1" i="0" dirty="0">
                <a:effectLst/>
                <a:latin typeface="Times New Roman" panose="02020603050405020304" pitchFamily="18" charset="0"/>
                <a:cs typeface="Times New Roman" panose="02020603050405020304" pitchFamily="18" charset="0"/>
              </a:rPr>
              <a:t>select the object</a:t>
            </a:r>
            <a:r>
              <a:rPr lang="en-US" sz="3200" b="0" i="0" dirty="0">
                <a:effectLst/>
                <a:latin typeface="Times New Roman" panose="02020603050405020304" pitchFamily="18" charset="0"/>
                <a:cs typeface="Times New Roman" panose="02020603050405020304" pitchFamily="18" charset="0"/>
              </a:rPr>
              <a:t> you want to move. The place you click in the object will be your moving point. </a:t>
            </a:r>
          </a:p>
          <a:p>
            <a:pPr algn="l">
              <a:buFont typeface="Arial" panose="020B0604020202020204" pitchFamily="34" charset="0"/>
              <a:buChar char="•"/>
            </a:pPr>
            <a:r>
              <a:rPr lang="en-US" sz="3200" b="1" i="0" dirty="0">
                <a:effectLst/>
                <a:latin typeface="Times New Roman" panose="02020603050405020304" pitchFamily="18" charset="0"/>
                <a:cs typeface="Times New Roman" panose="02020603050405020304" pitchFamily="18" charset="0"/>
              </a:rPr>
              <a:t>Rotate:</a:t>
            </a:r>
            <a:r>
              <a:rPr lang="en-US" sz="3200" b="0" i="0" dirty="0">
                <a:effectLst/>
                <a:latin typeface="Times New Roman" panose="02020603050405020304" pitchFamily="18" charset="0"/>
                <a:cs typeface="Times New Roman" panose="02020603050405020304" pitchFamily="18" charset="0"/>
              </a:rPr>
              <a:t> You can activate this tool by pressing the </a:t>
            </a:r>
            <a:r>
              <a:rPr lang="en-US" sz="3200" b="1" i="0" dirty="0">
                <a:effectLst/>
                <a:latin typeface="Times New Roman" panose="02020603050405020304" pitchFamily="18" charset="0"/>
                <a:cs typeface="Times New Roman" panose="02020603050405020304" pitchFamily="18" charset="0"/>
              </a:rPr>
              <a:t>“Q”</a:t>
            </a:r>
            <a:r>
              <a:rPr lang="en-US" sz="3200" b="0" i="0" dirty="0">
                <a:effectLst/>
                <a:latin typeface="Times New Roman" panose="02020603050405020304" pitchFamily="18" charset="0"/>
                <a:cs typeface="Times New Roman" panose="02020603050405020304" pitchFamily="18" charset="0"/>
              </a:rPr>
              <a:t> key and then </a:t>
            </a:r>
            <a:r>
              <a:rPr lang="en-US" sz="3200" b="1" i="0" dirty="0">
                <a:effectLst/>
                <a:latin typeface="Times New Roman" panose="02020603050405020304" pitchFamily="18" charset="0"/>
                <a:cs typeface="Times New Roman" panose="02020603050405020304" pitchFamily="18" charset="0"/>
              </a:rPr>
              <a:t>clicking in the object</a:t>
            </a:r>
            <a:r>
              <a:rPr lang="en-US" sz="3200" b="0" i="0" dirty="0">
                <a:effectLst/>
                <a:latin typeface="Times New Roman" panose="02020603050405020304" pitchFamily="18" charset="0"/>
                <a:cs typeface="Times New Roman" panose="02020603050405020304" pitchFamily="18" charset="0"/>
              </a:rPr>
              <a:t> you want to rotate. The point you click on your object will be your pivot point.</a:t>
            </a:r>
          </a:p>
          <a:p>
            <a:pPr algn="l">
              <a:buFont typeface="Arial" panose="020B0604020202020204" pitchFamily="34" charset="0"/>
              <a:buChar char="•"/>
            </a:pPr>
            <a:r>
              <a:rPr lang="en-US" sz="3200" b="1" i="0" dirty="0">
                <a:effectLst/>
                <a:latin typeface="Times New Roman" panose="02020603050405020304" pitchFamily="18" charset="0"/>
                <a:cs typeface="Times New Roman" panose="02020603050405020304" pitchFamily="18" charset="0"/>
              </a:rPr>
              <a:t>Offset:</a:t>
            </a:r>
            <a:r>
              <a:rPr lang="en-US" sz="3200" b="0" i="0" dirty="0">
                <a:effectLst/>
                <a:latin typeface="Times New Roman" panose="02020603050405020304" pitchFamily="18" charset="0"/>
                <a:cs typeface="Times New Roman" panose="02020603050405020304" pitchFamily="18" charset="0"/>
              </a:rPr>
              <a:t> What this tool does is generate an equidistant line of any face. The shortcut for using this tool is pressing the </a:t>
            </a:r>
            <a:r>
              <a:rPr lang="en-US" sz="3200" b="1" i="0" dirty="0">
                <a:effectLst/>
                <a:latin typeface="Times New Roman" panose="02020603050405020304" pitchFamily="18" charset="0"/>
                <a:cs typeface="Times New Roman" panose="02020603050405020304" pitchFamily="18" charset="0"/>
              </a:rPr>
              <a:t>“F”</a:t>
            </a:r>
            <a:r>
              <a:rPr lang="en-US" sz="3200" b="0" i="0" dirty="0">
                <a:effectLst/>
                <a:latin typeface="Times New Roman" panose="02020603050405020304" pitchFamily="18" charset="0"/>
                <a:cs typeface="Times New Roman" panose="02020603050405020304" pitchFamily="18" charset="0"/>
              </a:rPr>
              <a:t> button and </a:t>
            </a:r>
            <a:r>
              <a:rPr lang="en-US" sz="3200" b="1" i="0" dirty="0">
                <a:effectLst/>
                <a:latin typeface="Times New Roman" panose="02020603050405020304" pitchFamily="18" charset="0"/>
                <a:cs typeface="Times New Roman" panose="02020603050405020304" pitchFamily="18" charset="0"/>
              </a:rPr>
              <a:t>positioning your cursor on the line or surface</a:t>
            </a:r>
            <a:r>
              <a:rPr lang="en-US" sz="3200" b="0" i="0" dirty="0">
                <a:effectLst/>
                <a:latin typeface="Times New Roman" panose="02020603050405020304" pitchFamily="18" charset="0"/>
                <a:cs typeface="Times New Roman" panose="02020603050405020304" pitchFamily="18" charset="0"/>
              </a:rPr>
              <a:t> you want to offset.</a:t>
            </a:r>
          </a:p>
          <a:p>
            <a:pPr marL="0" indent="0">
              <a:buNone/>
            </a:pPr>
            <a:br>
              <a:rPr lang="en-US" sz="2600" b="0" i="0" dirty="0">
                <a:effectLst/>
                <a:latin typeface="Times New Roman" panose="02020603050405020304" pitchFamily="18" charset="0"/>
                <a:cs typeface="Times New Roman" panose="02020603050405020304" pitchFamily="18" charset="0"/>
              </a:rPr>
            </a:br>
            <a:endParaRPr lang="en-IN"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020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E582-446A-443C-AC0E-BB72342EC3F2}"/>
              </a:ext>
            </a:extLst>
          </p:cNvPr>
          <p:cNvSpPr>
            <a:spLocks noGrp="1"/>
          </p:cNvSpPr>
          <p:nvPr>
            <p:ph type="title"/>
          </p:nvPr>
        </p:nvSpPr>
        <p:spPr/>
        <p:txBody>
          <a:bodyPr/>
          <a:lstStyle/>
          <a:p>
            <a:endParaRPr lang="en-IN"/>
          </a:p>
        </p:txBody>
      </p:sp>
      <p:pic>
        <p:nvPicPr>
          <p:cNvPr id="3074" name="Picture 2" descr="Image result for SKETCHUP TOOLS LABELING PINTEREST PIC">
            <a:extLst>
              <a:ext uri="{FF2B5EF4-FFF2-40B4-BE49-F238E27FC236}">
                <a16:creationId xmlns:a16="http://schemas.microsoft.com/office/drawing/2014/main" id="{B546F66F-26E3-4A8E-9128-0D39EC501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946" y="821833"/>
            <a:ext cx="8900719" cy="5952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5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E9EF-20AB-4FC0-8009-EC95D7BC0046}"/>
              </a:ext>
            </a:extLst>
          </p:cNvPr>
          <p:cNvSpPr>
            <a:spLocks noGrp="1"/>
          </p:cNvSpPr>
          <p:nvPr>
            <p:ph type="title"/>
          </p:nvPr>
        </p:nvSpPr>
        <p:spPr>
          <a:xfrm>
            <a:off x="208744" y="947668"/>
            <a:ext cx="9841109" cy="1400530"/>
          </a:xfrm>
        </p:spPr>
        <p:txBody>
          <a:bodyPr/>
          <a:lstStyle/>
          <a:p>
            <a:r>
              <a:rPr lang="en-US" i="0" u="sng" dirty="0">
                <a:solidFill>
                  <a:schemeClr val="tx1"/>
                </a:solidFill>
                <a:effectLst/>
                <a:latin typeface="Algerian" panose="04020705040A02060702" pitchFamily="82" charset="0"/>
              </a:rPr>
              <a:t>3D WAREHOUSE</a:t>
            </a:r>
            <a:endParaRPr lang="en-IN" u="sng"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756FD99-CB2F-49A7-94FF-A6006A317283}"/>
              </a:ext>
            </a:extLst>
          </p:cNvPr>
          <p:cNvSpPr>
            <a:spLocks noGrp="1"/>
          </p:cNvSpPr>
          <p:nvPr>
            <p:ph idx="1"/>
          </p:nvPr>
        </p:nvSpPr>
        <p:spPr>
          <a:xfrm>
            <a:off x="125836" y="1820412"/>
            <a:ext cx="6199463" cy="5037588"/>
          </a:xfrm>
        </p:spPr>
        <p:txBody>
          <a:bodyPr>
            <a:noAutofit/>
          </a:bodyPr>
          <a:lstStyle/>
          <a:p>
            <a:r>
              <a:rPr lang="en-US" b="0" i="0" dirty="0">
                <a:effectLst/>
                <a:latin typeface="Times New Roman" panose="02020603050405020304" pitchFamily="18" charset="0"/>
                <a:cs typeface="Times New Roman" panose="02020603050405020304" pitchFamily="18" charset="0"/>
              </a:rPr>
              <a:t>3D Warehouse is an open library in which SketchUp users may upload and download 3D models to share. The models can be downloaded right into the program without anything having to be saved onto your computer's storage. File sizes of the models can be up to 50 MB. Anyone can make, modify and re-upload content to and from the 3D warehouse free of charge.</a:t>
            </a:r>
            <a:endParaRPr lang="en-US" b="0" i="0" baseline="30000" dirty="0">
              <a:effectLst/>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 All the models in 3D Warehouse are free, so anyone can download files for use in SketchUp or even other software such as </a:t>
            </a:r>
            <a:r>
              <a:rPr lang="en-US" b="0" i="0" u="none" strike="noStrike" dirty="0">
                <a:effectLst/>
                <a:latin typeface="Times New Roman" panose="02020603050405020304" pitchFamily="18" charset="0"/>
                <a:cs typeface="Times New Roman" panose="02020603050405020304" pitchFamily="18" charset="0"/>
                <a:hlinkClick r:id="rId2" tooltip="AutoCAD">
                  <a:extLst>
                    <a:ext uri="{A12FA001-AC4F-418D-AE19-62706E023703}">
                      <ahyp:hlinkClr xmlns:ahyp="http://schemas.microsoft.com/office/drawing/2018/hyperlinkcolor" val="tx"/>
                    </a:ext>
                  </a:extLst>
                </a:hlinkClick>
              </a:rPr>
              <a:t>AutoCAD</a:t>
            </a:r>
            <a:r>
              <a:rPr lang="en-US" b="0" i="0" dirty="0">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hlinkClick r:id="rId3" tooltip="Revit">
                  <a:extLst>
                    <a:ext uri="{A12FA001-AC4F-418D-AE19-62706E023703}">
                      <ahyp:hlinkClr xmlns:ahyp="http://schemas.microsoft.com/office/drawing/2018/hyperlinkcolor" val="tx"/>
                    </a:ext>
                  </a:extLst>
                </a:hlinkClick>
              </a:rPr>
              <a:t>Revit</a:t>
            </a:r>
            <a:r>
              <a:rPr lang="en-US" b="0" i="0" dirty="0">
                <a:effectLst/>
                <a:latin typeface="Times New Roman" panose="02020603050405020304" pitchFamily="18" charset="0"/>
                <a:cs typeface="Times New Roman" panose="02020603050405020304" pitchFamily="18" charset="0"/>
              </a:rPr>
              <a:t> and </a:t>
            </a:r>
            <a:r>
              <a:rPr lang="en-US" b="0" i="0" u="none" strike="noStrike" dirty="0">
                <a:effectLst/>
                <a:latin typeface="Times New Roman" panose="02020603050405020304" pitchFamily="18" charset="0"/>
                <a:cs typeface="Times New Roman" panose="02020603050405020304" pitchFamily="18" charset="0"/>
                <a:hlinkClick r:id="rId4" tooltip="ArchiCAD">
                  <a:extLst>
                    <a:ext uri="{A12FA001-AC4F-418D-AE19-62706E023703}">
                      <ahyp:hlinkClr xmlns:ahyp="http://schemas.microsoft.com/office/drawing/2018/hyperlinkcolor" val="tx"/>
                    </a:ext>
                  </a:extLst>
                </a:hlinkClick>
              </a:rPr>
              <a:t>ArchiCAD</a:t>
            </a:r>
            <a:r>
              <a:rPr lang="en-US" b="0" i="0" dirty="0">
                <a:effectLst/>
                <a:latin typeface="Times New Roman" panose="02020603050405020304" pitchFamily="18" charset="0"/>
                <a:cs typeface="Times New Roman" panose="02020603050405020304" pitchFamily="18" charset="0"/>
              </a:rPr>
              <a:t> - all of which have apps allowing the retrieval of models from 3D Warehouse. SketchUp designers may visit 3D Warehouse to discover new products or for inspiration when designing their own</a:t>
            </a:r>
            <a:r>
              <a:rPr lang="en-US" b="0" i="0" dirty="0">
                <a:solidFill>
                  <a:srgbClr val="202122"/>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4098" name="Picture 2" descr="Image result for 3d warehouse">
            <a:extLst>
              <a:ext uri="{FF2B5EF4-FFF2-40B4-BE49-F238E27FC236}">
                <a16:creationId xmlns:a16="http://schemas.microsoft.com/office/drawing/2014/main" id="{5381E109-E4AE-4062-9DA5-7A571AC27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205" y="1820412"/>
            <a:ext cx="3541136" cy="4874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3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2105-92C9-4E03-B1DD-7E450CEDB0D2}"/>
              </a:ext>
            </a:extLst>
          </p:cNvPr>
          <p:cNvSpPr>
            <a:spLocks noGrp="1"/>
          </p:cNvSpPr>
          <p:nvPr>
            <p:ph type="title"/>
          </p:nvPr>
        </p:nvSpPr>
        <p:spPr>
          <a:xfrm>
            <a:off x="0" y="905723"/>
            <a:ext cx="9404723" cy="1400530"/>
          </a:xfrm>
        </p:spPr>
        <p:txBody>
          <a:bodyPr/>
          <a:lstStyle/>
          <a:p>
            <a:r>
              <a:rPr lang="en-IN" u="sng" dirty="0">
                <a:latin typeface="Algerian" panose="04020705040A02060702" pitchFamily="82" charset="0"/>
              </a:rPr>
              <a:t>STEPS FOR CREATING A STRUCTUTRE</a:t>
            </a:r>
          </a:p>
        </p:txBody>
      </p:sp>
      <p:sp>
        <p:nvSpPr>
          <p:cNvPr id="3" name="Content Placeholder 2">
            <a:extLst>
              <a:ext uri="{FF2B5EF4-FFF2-40B4-BE49-F238E27FC236}">
                <a16:creationId xmlns:a16="http://schemas.microsoft.com/office/drawing/2014/main" id="{9A846057-78EE-4389-ABE9-0FEE5E576270}"/>
              </a:ext>
            </a:extLst>
          </p:cNvPr>
          <p:cNvSpPr>
            <a:spLocks noGrp="1"/>
          </p:cNvSpPr>
          <p:nvPr>
            <p:ph idx="1"/>
          </p:nvPr>
        </p:nvSpPr>
        <p:spPr>
          <a:xfrm>
            <a:off x="1" y="1619076"/>
            <a:ext cx="9806730" cy="5238924"/>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Select the person, context-click the selection, and select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Erase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in the context menu that appears.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In the Getting Started toolbar, select the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Rectangle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tool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On the ground plane, in the space between the red and green axis, click the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Rectangle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tool cursor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On the Getting Started toolbar, select the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Push/Pull</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tool, and place the Push/Pull cursor over the rectangle you just created.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2400" dirty="0">
                <a:latin typeface="Times New Roman" panose="02020603050405020304" pitchFamily="18" charset="0"/>
                <a:cs typeface="Times New Roman" panose="02020603050405020304" pitchFamily="18" charset="0"/>
              </a:rPr>
              <a:t>C</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lick and drag your rectangle up into a 3D shape. Keep an eye on the Measurements box and release the cursor when your shape is about 5 feet tall</a:t>
            </a:r>
            <a:r>
              <a:rPr kumimoji="0" lang="en-US" altLang="en-US" sz="2400" b="0" i="0" u="none" strike="noStrike" cap="none" normalizeH="0" baseline="0" dirty="0">
                <a:ln>
                  <a:noFill/>
                </a:ln>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sz="2400" b="0" i="0" dirty="0">
                <a:effectLst/>
                <a:latin typeface="Times New Roman" panose="02020603050405020304" pitchFamily="18" charset="0"/>
                <a:cs typeface="Times New Roman" panose="02020603050405020304" pitchFamily="18" charset="0"/>
              </a:rPr>
              <a:t>In the Getting Started toolbar, click the Paint Bucket tool</a:t>
            </a:r>
            <a:endParaRPr 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sz="2400" b="0" i="0" dirty="0">
                <a:effectLst/>
                <a:latin typeface="Times New Roman" panose="02020603050405020304" pitchFamily="18" charset="0"/>
                <a:cs typeface="Times New Roman" panose="02020603050405020304" pitchFamily="18" charset="0"/>
              </a:rPr>
              <a:t>In the Materials panel that appears, select </a:t>
            </a:r>
            <a:r>
              <a:rPr lang="en-US" sz="2400" b="1" i="0" dirty="0">
                <a:effectLst/>
                <a:latin typeface="Times New Roman" panose="02020603050405020304" pitchFamily="18" charset="0"/>
                <a:cs typeface="Times New Roman" panose="02020603050405020304" pitchFamily="18" charset="0"/>
              </a:rPr>
              <a:t>Colors</a:t>
            </a:r>
            <a:r>
              <a:rPr lang="en-US" sz="2400" b="0" i="0" dirty="0">
                <a:effectLst/>
                <a:latin typeface="Times New Roman" panose="02020603050405020304" pitchFamily="18" charset="0"/>
                <a:cs typeface="Times New Roman" panose="02020603050405020304" pitchFamily="18" charset="0"/>
              </a:rPr>
              <a:t> from the drop-down menu, as shown here. Then select a color from the options that appear on the Select tab</a:t>
            </a:r>
          </a:p>
          <a:p>
            <a:pPr marL="0" indent="0" defTabSz="914400" eaLnBrk="0" fontAlgn="base" hangingPunct="0">
              <a:spcBef>
                <a:spcPct val="0"/>
              </a:spcBef>
              <a:spcAft>
                <a:spcPct val="0"/>
              </a:spcAft>
              <a:buClrTx/>
              <a:buSzTx/>
              <a:buFontTx/>
              <a:buAutoNum type="arabicPeriod" startAt="3"/>
            </a:pPr>
            <a:r>
              <a:rPr lang="en-US" sz="2400" b="0" i="0" dirty="0">
                <a:effectLst/>
                <a:latin typeface="Times New Roman" panose="02020603050405020304" pitchFamily="18" charset="0"/>
                <a:cs typeface="Times New Roman" panose="02020603050405020304" pitchFamily="18" charset="0"/>
              </a:rPr>
              <a:t>Close the Materials panel and select </a:t>
            </a:r>
            <a:r>
              <a:rPr lang="en-US" sz="2400" b="1" i="0" dirty="0">
                <a:effectLst/>
                <a:latin typeface="Times New Roman" panose="02020603050405020304" pitchFamily="18" charset="0"/>
                <a:cs typeface="Times New Roman" panose="02020603050405020304" pitchFamily="18" charset="0"/>
              </a:rPr>
              <a:t>Window </a:t>
            </a:r>
            <a:r>
              <a:rPr lang="en-US" sz="2400" b="1" i="0">
                <a:effectLst/>
                <a:latin typeface="Times New Roman" panose="02020603050405020304" pitchFamily="18" charset="0"/>
                <a:cs typeface="Times New Roman" panose="02020603050405020304" pitchFamily="18" charset="0"/>
              </a:rPr>
              <a:t>&gt; Styles</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1229415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976</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Century Gothic</vt:lpstr>
      <vt:lpstr>Open Sans</vt:lpstr>
      <vt:lpstr>Times New Roman</vt:lpstr>
      <vt:lpstr>Wingdings 3</vt:lpstr>
      <vt:lpstr>Ion</vt:lpstr>
      <vt:lpstr>DESIGN OF  AUGMENTED  REALITY AND  VIRTUAL REALITY</vt:lpstr>
      <vt:lpstr>SKETCH UP</vt:lpstr>
      <vt:lpstr>SKETCH UP</vt:lpstr>
      <vt:lpstr>FUNCTIONS OF SKETCHUP</vt:lpstr>
      <vt:lpstr>TOOLS OF SKETCHUP</vt:lpstr>
      <vt:lpstr>PowerPoint Presentation</vt:lpstr>
      <vt:lpstr>PowerPoint Presentation</vt:lpstr>
      <vt:lpstr>3D WAREHOUSE</vt:lpstr>
      <vt:lpstr>STEPS FOR CREATING A STRUCTUTRE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AUGMENTED REALITY AND  VIRTUAL REALITY</dc:title>
  <dc:creator>Rohan K</dc:creator>
  <cp:lastModifiedBy>Rohan K</cp:lastModifiedBy>
  <cp:revision>11</cp:revision>
  <dcterms:created xsi:type="dcterms:W3CDTF">2021-02-09T09:31:00Z</dcterms:created>
  <dcterms:modified xsi:type="dcterms:W3CDTF">2021-02-09T12:17:44Z</dcterms:modified>
</cp:coreProperties>
</file>